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379" r:id="rId2"/>
    <p:sldId id="263" r:id="rId3"/>
    <p:sldId id="350" r:id="rId4"/>
    <p:sldId id="375" r:id="rId5"/>
    <p:sldId id="346" r:id="rId6"/>
    <p:sldId id="349" r:id="rId7"/>
    <p:sldId id="390" r:id="rId8"/>
    <p:sldId id="303" r:id="rId9"/>
    <p:sldId id="264" r:id="rId10"/>
    <p:sldId id="265" r:id="rId11"/>
    <p:sldId id="257" r:id="rId12"/>
    <p:sldId id="258" r:id="rId13"/>
    <p:sldId id="359" r:id="rId14"/>
    <p:sldId id="304" r:id="rId15"/>
    <p:sldId id="273" r:id="rId16"/>
    <p:sldId id="400" r:id="rId17"/>
    <p:sldId id="381" r:id="rId18"/>
    <p:sldId id="335" r:id="rId19"/>
    <p:sldId id="278" r:id="rId20"/>
    <p:sldId id="279" r:id="rId21"/>
    <p:sldId id="327" r:id="rId22"/>
    <p:sldId id="322" r:id="rId23"/>
    <p:sldId id="280" r:id="rId24"/>
    <p:sldId id="283" r:id="rId25"/>
    <p:sldId id="284" r:id="rId26"/>
    <p:sldId id="285" r:id="rId27"/>
    <p:sldId id="363" r:id="rId28"/>
    <p:sldId id="286" r:id="rId29"/>
    <p:sldId id="287" r:id="rId30"/>
    <p:sldId id="299" r:id="rId31"/>
    <p:sldId id="282" r:id="rId32"/>
    <p:sldId id="295" r:id="rId33"/>
    <p:sldId id="266" r:id="rId34"/>
    <p:sldId id="288" r:id="rId35"/>
    <p:sldId id="256" r:id="rId36"/>
    <p:sldId id="321" r:id="rId37"/>
    <p:sldId id="262" r:id="rId38"/>
    <p:sldId id="324" r:id="rId39"/>
    <p:sldId id="323" r:id="rId40"/>
    <p:sldId id="372" r:id="rId41"/>
    <p:sldId id="298" r:id="rId42"/>
    <p:sldId id="259" r:id="rId43"/>
    <p:sldId id="260" r:id="rId44"/>
    <p:sldId id="376" r:id="rId45"/>
    <p:sldId id="378" r:id="rId46"/>
    <p:sldId id="325" r:id="rId47"/>
    <p:sldId id="380" r:id="rId48"/>
    <p:sldId id="292" r:id="rId49"/>
    <p:sldId id="267" r:id="rId50"/>
    <p:sldId id="401" r:id="rId51"/>
    <p:sldId id="392" r:id="rId52"/>
    <p:sldId id="386" r:id="rId53"/>
    <p:sldId id="409" r:id="rId54"/>
    <p:sldId id="373" r:id="rId55"/>
    <p:sldId id="274" r:id="rId56"/>
    <p:sldId id="275" r:id="rId57"/>
    <p:sldId id="326" r:id="rId58"/>
    <p:sldId id="291" r:id="rId59"/>
    <p:sldId id="290" r:id="rId60"/>
    <p:sldId id="276" r:id="rId61"/>
    <p:sldId id="412" r:id="rId62"/>
    <p:sldId id="277" r:id="rId63"/>
    <p:sldId id="289" r:id="rId64"/>
    <p:sldId id="413" r:id="rId65"/>
    <p:sldId id="411" r:id="rId66"/>
    <p:sldId id="300" r:id="rId67"/>
    <p:sldId id="270" r:id="rId68"/>
    <p:sldId id="271" r:id="rId69"/>
    <p:sldId id="301" r:id="rId70"/>
    <p:sldId id="317" r:id="rId71"/>
    <p:sldId id="316" r:id="rId72"/>
    <p:sldId id="315" r:id="rId73"/>
    <p:sldId id="318" r:id="rId74"/>
    <p:sldId id="319" r:id="rId75"/>
    <p:sldId id="302" r:id="rId76"/>
    <p:sldId id="320" r:id="rId77"/>
    <p:sldId id="268" r:id="rId78"/>
    <p:sldId id="336" r:id="rId79"/>
    <p:sldId id="415" r:id="rId80"/>
    <p:sldId id="366" r:id="rId81"/>
    <p:sldId id="365" r:id="rId82"/>
    <p:sldId id="377" r:id="rId83"/>
    <p:sldId id="389" r:id="rId84"/>
    <p:sldId id="388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A3A"/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03" autoAdjust="0"/>
    <p:restoredTop sz="83010" autoAdjust="0"/>
  </p:normalViewPr>
  <p:slideViewPr>
    <p:cSldViewPr snapToGrid="0">
      <p:cViewPr varScale="1">
        <p:scale>
          <a:sx n="92" d="100"/>
          <a:sy n="92" d="100"/>
        </p:scale>
        <p:origin x="9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 At this time, conformity to rules of input, storage compression.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2MB.</a:t>
            </a:r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characters, so don’t go overboard. 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AUTO JSON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Rootname</a:t>
            </a:r>
            <a:r>
              <a:rPr lang="en-US" dirty="0"/>
              <a:t> is not the same as the </a:t>
            </a:r>
            <a:r>
              <a:rPr lang="en-US" dirty="0" err="1"/>
              <a:t>ColumnName</a:t>
            </a:r>
            <a:r>
              <a:rPr lang="en-US" dirty="0"/>
              <a:t> storing the JSON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4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jpg"/><Relationship Id="rId2" Type="http://schemas.openxmlformats.org/officeDocument/2006/relationships/image" Target="../media/image18.png"/><Relationship Id="rId16" Type="http://schemas.openxmlformats.org/officeDocument/2006/relationships/image" Target="../media/image32.jpg"/><Relationship Id="rId20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23" Type="http://schemas.openxmlformats.org/officeDocument/2006/relationships/image" Target="../media/image39.jp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Azure SQL Database (only)</a:t>
            </a:r>
          </a:p>
        </p:txBody>
      </p: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43305" y="6038663"/>
            <a:ext cx="673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on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255776" y="3178289"/>
            <a:ext cx="31455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89B15-5266-B927-833D-BEC70E0D6306}"/>
              </a:ext>
            </a:extLst>
          </p:cNvPr>
          <p:cNvSpPr txBox="1"/>
          <p:nvPr/>
        </p:nvSpPr>
        <p:spPr>
          <a:xfrm>
            <a:off x="6944497" y="1297172"/>
            <a:ext cx="4432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values are enclosed in double-quotes</a:t>
            </a:r>
          </a:p>
          <a:p>
            <a:endParaRPr lang="en-US" dirty="0"/>
          </a:p>
          <a:p>
            <a:r>
              <a:rPr lang="en-US" dirty="0"/>
              <a:t>Numbers are not enclosed in quotes</a:t>
            </a:r>
          </a:p>
          <a:p>
            <a:endParaRPr lang="en-US" dirty="0"/>
          </a:p>
          <a:p>
            <a:r>
              <a:rPr lang="en-US" dirty="0"/>
              <a:t>Boolean/null values are </a:t>
            </a:r>
            <a:r>
              <a:rPr lang="en-US" b="1" dirty="0"/>
              <a:t>lowercase</a:t>
            </a:r>
            <a:r>
              <a:rPr lang="en-US" dirty="0"/>
              <a:t> and unquoted</a:t>
            </a:r>
          </a:p>
        </p:txBody>
      </p:sp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a (nested) JSON object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{}</a:t>
            </a:r>
            <a:r>
              <a:rPr lang="en-US" dirty="0"/>
              <a:t>, of which you only get one</a:t>
            </a:r>
          </a:p>
        </p:txBody>
      </p:sp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  <a:p>
            <a:endParaRPr lang="en-US" dirty="0"/>
          </a:p>
          <a:p>
            <a:r>
              <a:rPr lang="en-US" dirty="0"/>
              <a:t>Or they can be a (nested) JSON Array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US" dirty="0"/>
              <a:t>, identifying an unordered list of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5231502" y="3824820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549861"/>
              </p:ext>
            </p:extLst>
          </p:nvPr>
        </p:nvGraphicFramePr>
        <p:xfrm>
          <a:off x="1085335" y="2391032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Arrays must be accompanied by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5), unless the JSON originally opened with square brackets (1, 3). In that case, property name is explicitly disallowed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983543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"children":[]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'$.children'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spouse_name":null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_name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i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BC82B2-543F-22B5-453D-FD029257A2A7}"/>
              </a:ext>
            </a:extLst>
          </p:cNvPr>
          <p:cNvGrpSpPr/>
          <p:nvPr/>
        </p:nvGrpSpPr>
        <p:grpSpPr>
          <a:xfrm>
            <a:off x="8587946" y="3429000"/>
            <a:ext cx="3021241" cy="2699951"/>
            <a:chOff x="8587946" y="3429000"/>
            <a:chExt cx="3021241" cy="26999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EC938C-0E03-0B43-D75E-45B78099EE66}"/>
                </a:ext>
              </a:extLst>
            </p:cNvPr>
            <p:cNvSpPr txBox="1"/>
            <p:nvPr/>
          </p:nvSpPr>
          <p:spPr>
            <a:xfrm>
              <a:off x="10216896" y="3429000"/>
              <a:ext cx="13922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Illegit NULL</a:t>
              </a:r>
            </a:p>
            <a:p>
              <a:endParaRPr lang="en-US" dirty="0"/>
            </a:p>
            <a:p>
              <a:r>
                <a:rPr lang="en-US" dirty="0"/>
                <a:t>Legit NULL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ADA59A-67EE-5CEC-67C2-8A603A53A5BB}"/>
                </a:ext>
              </a:extLst>
            </p:cNvPr>
            <p:cNvCxnSpPr/>
            <p:nvPr/>
          </p:nvCxnSpPr>
          <p:spPr>
            <a:xfrm flipV="1">
              <a:off x="8637373" y="4337222"/>
              <a:ext cx="1579523" cy="1791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5EDB70-3DD9-1919-D2CF-4F1630405BDA}"/>
                </a:ext>
              </a:extLst>
            </p:cNvPr>
            <p:cNvCxnSpPr/>
            <p:nvPr/>
          </p:nvCxnSpPr>
          <p:spPr>
            <a:xfrm flipV="1">
              <a:off x="8587946" y="3595816"/>
              <a:ext cx="1615574" cy="492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859360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128088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4" name="Picture 13" descr="Live Instructor-Led SQL Querying Advanced Training - Hands-on Course">
            <a:extLst>
              <a:ext uri="{FF2B5EF4-FFF2-40B4-BE49-F238E27FC236}">
                <a16:creationId xmlns:a16="http://schemas.microsoft.com/office/drawing/2014/main" id="{BB642230-99AB-2E0A-08D2-8698EDCE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15" y="4705727"/>
            <a:ext cx="1772312" cy="18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95657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--use of lax/strict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--because array or 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--path not necessary because key exists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6B90FF9-0999-5BAA-92CB-2BC14069AC69}"/>
              </a:ext>
            </a:extLst>
          </p:cNvPr>
          <p:cNvGrpSpPr/>
          <p:nvPr/>
        </p:nvGrpSpPr>
        <p:grpSpPr>
          <a:xfrm>
            <a:off x="4899951" y="3789756"/>
            <a:ext cx="7044765" cy="1062200"/>
            <a:chOff x="4899951" y="3789756"/>
            <a:chExt cx="7044765" cy="1062200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 “I.T.” #1</a:t>
            </a: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4030" y="4915058"/>
            <a:ext cx="27908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2775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8F3FD5D-05CB-1056-0B8D-82385C11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5" y="3841195"/>
            <a:ext cx="62579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C6966-EF92-26BC-1216-D6D4DA150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09" y="3027079"/>
            <a:ext cx="10816535" cy="351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8"/>
            <a:chOff x="838200" y="3747659"/>
            <a:chExt cx="10292176" cy="9541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69653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SomeTable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367768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25459"/>
              </p:ext>
            </p:extLst>
          </p:nvPr>
        </p:nvGraphicFramePr>
        <p:xfrm>
          <a:off x="1085335" y="2391032"/>
          <a:ext cx="962591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45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27932"/>
            <a:ext cx="2210112" cy="62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3335248"/>
            <a:ext cx="2589975" cy="621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EAB54-85C3-B168-AD5C-55B90255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71" y="4442564"/>
            <a:ext cx="2791309" cy="621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06970-70D6-BCAB-CC5F-9DA1693A6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48" y="5540356"/>
            <a:ext cx="2359319" cy="660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4C01BB-6634-1E90-1295-4B319D79D568}"/>
              </a:ext>
            </a:extLst>
          </p:cNvPr>
          <p:cNvSpPr txBox="1"/>
          <p:nvPr/>
        </p:nvSpPr>
        <p:spPr>
          <a:xfrm>
            <a:off x="7278624" y="4026931"/>
            <a:ext cx="22189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5F66A-44CA-F7A2-FF78-492618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537327"/>
            <a:ext cx="2103169" cy="610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BC847-ACD1-D3E0-A719-0DABA0039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442564"/>
            <a:ext cx="2210108" cy="62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67" y="3327534"/>
            <a:ext cx="2210108" cy="613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814" y="2222526"/>
            <a:ext cx="2196755" cy="603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92F77-D4C9-4B64-1A37-5F3E292C484C}"/>
              </a:ext>
            </a:extLst>
          </p:cNvPr>
          <p:cNvSpPr txBox="1"/>
          <p:nvPr/>
        </p:nvSpPr>
        <p:spPr>
          <a:xfrm>
            <a:off x="5807676" y="4024464"/>
            <a:ext cx="26966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ABSENT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NULL)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4C9E510-304C-2914-DBEC-32718339BBFD}"/>
              </a:ext>
            </a:extLst>
          </p:cNvPr>
          <p:cNvSpPr/>
          <p:nvPr/>
        </p:nvSpPr>
        <p:spPr>
          <a:xfrm>
            <a:off x="-1" y="6289765"/>
            <a:ext cx="12192000" cy="609551"/>
          </a:xfrm>
          <a:prstGeom prst="rect">
            <a:avLst/>
          </a:prstGeom>
          <a:solidFill>
            <a:srgbClr val="ED85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7558AC-07FC-127F-2649-D0B8A3A07A13}"/>
              </a:ext>
            </a:extLst>
          </p:cNvPr>
          <p:cNvSpPr/>
          <p:nvPr/>
        </p:nvSpPr>
        <p:spPr>
          <a:xfrm>
            <a:off x="0" y="0"/>
            <a:ext cx="12192000" cy="957630"/>
          </a:xfrm>
          <a:prstGeom prst="rect">
            <a:avLst/>
          </a:prstGeom>
          <a:solidFill>
            <a:srgbClr val="229A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37">
            <a:extLst>
              <a:ext uri="{FF2B5EF4-FFF2-40B4-BE49-F238E27FC236}">
                <a16:creationId xmlns:a16="http://schemas.microsoft.com/office/drawing/2014/main" id="{B74E683E-D313-B9B5-3575-847CACD37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9954" y="131124"/>
            <a:ext cx="12192000" cy="63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SQL Saturday Baton Rouge 2024</a:t>
            </a:r>
          </a:p>
        </p:txBody>
      </p:sp>
      <p:pic>
        <p:nvPicPr>
          <p:cNvPr id="1064" name="Picture 40">
            <a:extLst>
              <a:ext uri="{FF2B5EF4-FFF2-40B4-BE49-F238E27FC236}">
                <a16:creationId xmlns:a16="http://schemas.microsoft.com/office/drawing/2014/main" id="{36506C78-B6AE-C975-F995-560BBC21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90" y="5581958"/>
            <a:ext cx="2670609" cy="71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" name="Picture 41">
            <a:extLst>
              <a:ext uri="{FF2B5EF4-FFF2-40B4-BE49-F238E27FC236}">
                <a16:creationId xmlns:a16="http://schemas.microsoft.com/office/drawing/2014/main" id="{EAE762CD-4BF0-E2EE-8033-52D237A7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662" y="3643169"/>
            <a:ext cx="18288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7" name="Picture 43">
            <a:extLst>
              <a:ext uri="{FF2B5EF4-FFF2-40B4-BE49-F238E27FC236}">
                <a16:creationId xmlns:a16="http://schemas.microsoft.com/office/drawing/2014/main" id="{CD372E17-B0BD-CD8E-93BB-D42E8EF2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904" y="2569913"/>
            <a:ext cx="18288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9CFCE9AC-F285-EAC8-058A-E9CCEF91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96" y="2775006"/>
            <a:ext cx="18288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1" name="Picture 47">
            <a:extLst>
              <a:ext uri="{FF2B5EF4-FFF2-40B4-BE49-F238E27FC236}">
                <a16:creationId xmlns:a16="http://schemas.microsoft.com/office/drawing/2014/main" id="{F1DBE340-0728-946F-8042-90648624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837" y="4573240"/>
            <a:ext cx="18288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" name="Picture 51">
            <a:extLst>
              <a:ext uri="{FF2B5EF4-FFF2-40B4-BE49-F238E27FC236}">
                <a16:creationId xmlns:a16="http://schemas.microsoft.com/office/drawing/2014/main" id="{131361AC-9B62-EA17-5F75-61689A68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723" y="4694107"/>
            <a:ext cx="1905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8" name="Picture 54">
            <a:extLst>
              <a:ext uri="{FF2B5EF4-FFF2-40B4-BE49-F238E27FC236}">
                <a16:creationId xmlns:a16="http://schemas.microsoft.com/office/drawing/2014/main" id="{D27CEBAD-47AC-BB28-AE3F-0615AB3C2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241" y="5158510"/>
            <a:ext cx="20574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31DF5D-18A1-8118-9E4C-067CED2B39F3}"/>
              </a:ext>
            </a:extLst>
          </p:cNvPr>
          <p:cNvSpPr txBox="1"/>
          <p:nvPr/>
        </p:nvSpPr>
        <p:spPr>
          <a:xfrm>
            <a:off x="-78572" y="6234448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Thank you, Sponsors!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erlin Sans FB" panose="020E0602020502020306" pitchFamily="34" charset="0"/>
            </a:endParaRPr>
          </a:p>
        </p:txBody>
      </p:sp>
      <p:pic>
        <p:nvPicPr>
          <p:cNvPr id="1062" name="Picture 38">
            <a:extLst>
              <a:ext uri="{FF2B5EF4-FFF2-40B4-BE49-F238E27FC236}">
                <a16:creationId xmlns:a16="http://schemas.microsoft.com/office/drawing/2014/main" id="{40B08D65-3F33-C5EE-0526-A47B2699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237" y="1142444"/>
            <a:ext cx="2286000" cy="975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FBA75C01-4D8F-AD47-3851-669093900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11" y="1308831"/>
            <a:ext cx="2286000" cy="680473"/>
          </a:xfrm>
          <a:prstGeom prst="rect">
            <a:avLst/>
          </a:prstGeom>
        </p:spPr>
      </p:pic>
      <p:pic>
        <p:nvPicPr>
          <p:cNvPr id="6" name="Picture 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866C11A9-4413-C5B5-E1D3-FE15895342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5" y="1288663"/>
            <a:ext cx="2286000" cy="422910"/>
          </a:xfrm>
          <a:prstGeom prst="rect">
            <a:avLst/>
          </a:prstGeom>
        </p:spPr>
      </p:pic>
      <p:pic>
        <p:nvPicPr>
          <p:cNvPr id="8" name="Picture 7" descr="A red letters on a black background&#10;&#10;Description automatically generated">
            <a:extLst>
              <a:ext uri="{FF2B5EF4-FFF2-40B4-BE49-F238E27FC236}">
                <a16:creationId xmlns:a16="http://schemas.microsoft.com/office/drawing/2014/main" id="{7992A642-FF51-7788-E74C-221CDEF70E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194" y="1167203"/>
            <a:ext cx="2286000" cy="1063765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35A37125-608E-9CE6-4316-91F67D70FF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662" y="2653985"/>
            <a:ext cx="1828800" cy="598516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82CC36-95AF-7A91-045A-AFCA65AD4E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8" y="2379769"/>
            <a:ext cx="1828800" cy="1010024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9E3E2EF3-BB49-3563-39E6-BA5B2E591E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80" y="2454358"/>
            <a:ext cx="1828800" cy="80387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1EE2EE2D-826F-74D0-794C-92EC8B5BCF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04" y="3564220"/>
            <a:ext cx="1828800" cy="502920"/>
          </a:xfrm>
          <a:prstGeom prst="rect">
            <a:avLst/>
          </a:prstGeom>
        </p:spPr>
      </p:pic>
      <p:pic>
        <p:nvPicPr>
          <p:cNvPr id="25" name="Picture 24" descr="A red and black logo&#10;&#10;Description automatically generated">
            <a:extLst>
              <a:ext uri="{FF2B5EF4-FFF2-40B4-BE49-F238E27FC236}">
                <a16:creationId xmlns:a16="http://schemas.microsoft.com/office/drawing/2014/main" id="{33692A19-8A91-5C05-4881-E805D0A36C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62" y="5705651"/>
            <a:ext cx="914400" cy="385559"/>
          </a:xfrm>
          <a:prstGeom prst="rect">
            <a:avLst/>
          </a:prstGeom>
        </p:spPr>
      </p:pic>
      <p:pic>
        <p:nvPicPr>
          <p:cNvPr id="27" name="Picture 26" descr="A black and white logo&#10;&#10;Description automatically generated">
            <a:extLst>
              <a:ext uri="{FF2B5EF4-FFF2-40B4-BE49-F238E27FC236}">
                <a16:creationId xmlns:a16="http://schemas.microsoft.com/office/drawing/2014/main" id="{C718D14C-5CE6-1C4C-E31D-5459BCEED1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21" y="5837642"/>
            <a:ext cx="914400" cy="205740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A317AB9-6934-BE65-65D1-65877E715C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6" y="4389841"/>
            <a:ext cx="1600200" cy="870265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C32E934E-7A6C-A2B1-14B1-58B242E558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3482900"/>
            <a:ext cx="1828800" cy="749808"/>
          </a:xfrm>
          <a:prstGeom prst="rect">
            <a:avLst/>
          </a:prstGeom>
        </p:spPr>
      </p:pic>
      <p:pic>
        <p:nvPicPr>
          <p:cNvPr id="7" name="Picture 6" descr="A pink sign with white letters&#10;&#10;Description automatically generated">
            <a:extLst>
              <a:ext uri="{FF2B5EF4-FFF2-40B4-BE49-F238E27FC236}">
                <a16:creationId xmlns:a16="http://schemas.microsoft.com/office/drawing/2014/main" id="{AE5D2649-857C-5DAD-31F6-C182655212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258" y="4229207"/>
            <a:ext cx="895365" cy="895365"/>
          </a:xfrm>
          <a:prstGeom prst="rect">
            <a:avLst/>
          </a:prstGeom>
        </p:spPr>
      </p:pic>
      <p:pic>
        <p:nvPicPr>
          <p:cNvPr id="2" name="Picture 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A2BDB7A-8DAE-BFB8-ACCD-970AF7FDDD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75" y="5165220"/>
            <a:ext cx="1371600" cy="55080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733DB701-81E9-BF36-7592-D4778DBAB8E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91" y="5263277"/>
            <a:ext cx="1371600" cy="3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520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DFE0D-02EF-27EF-991B-C3BF4758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711E7-6515-D143-D66C-40F426C97260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1E4DD-0133-205E-3B7A-563E8F5923D4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59289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 JSON output of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clause.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Default is to exclude keys with null values (think ABSENT ON NULL).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reates a root level node named “</a:t>
            </a:r>
            <a:r>
              <a:rPr lang="en-US" sz="20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rootname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” that embodies all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removes the outer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0" y="2157178"/>
            <a:ext cx="3033886" cy="523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37A28-DBBF-6FB9-D75C-0E67FE40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23" y="3581542"/>
            <a:ext cx="1806321" cy="57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9D415-392F-2381-9CB9-E6AA613C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23" y="5002545"/>
            <a:ext cx="1806321" cy="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’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134ABB3-EE9B-05E6-E5E3-59B08CABB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4599" y="1995638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Scan the QR code to submit session evaluations.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099A848-52AC-94D5-A1A6-BF72EC1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42" y="3247859"/>
            <a:ext cx="4141760" cy="120111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A440F1-2236-41A2-CF85-35DDCB45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45" y="3124200"/>
            <a:ext cx="3352800" cy="335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63125</TotalTime>
  <Words>9419</Words>
  <Application>Microsoft Office PowerPoint</Application>
  <PresentationFormat>Widescreen</PresentationFormat>
  <Paragraphs>1517</Paragraphs>
  <Slides>84</Slides>
  <Notes>61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7" baseType="lpstr">
      <vt:lpstr>-apple-system</vt:lpstr>
      <vt:lpstr>Arial</vt:lpstr>
      <vt:lpstr>Berlin Sans FB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(client tools)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PowerPoint Presentation</vt:lpstr>
      <vt:lpstr>PowerPoint Presentation</vt:lpstr>
      <vt:lpstr>PowerPoint Presentation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150</cp:revision>
  <dcterms:created xsi:type="dcterms:W3CDTF">2024-01-27T23:55:18Z</dcterms:created>
  <dcterms:modified xsi:type="dcterms:W3CDTF">2024-10-11T23:05:40Z</dcterms:modified>
</cp:coreProperties>
</file>